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2" r:id="rId3"/>
    <p:sldId id="298" r:id="rId4"/>
    <p:sldId id="283" r:id="rId5"/>
    <p:sldId id="285" r:id="rId6"/>
    <p:sldId id="286" r:id="rId7"/>
    <p:sldId id="299" r:id="rId8"/>
    <p:sldId id="271" r:id="rId9"/>
    <p:sldId id="267" r:id="rId10"/>
    <p:sldId id="276" r:id="rId11"/>
    <p:sldId id="288" r:id="rId12"/>
    <p:sldId id="289" r:id="rId13"/>
    <p:sldId id="290" r:id="rId14"/>
    <p:sldId id="291" r:id="rId15"/>
    <p:sldId id="269" r:id="rId16"/>
    <p:sldId id="292" r:id="rId17"/>
    <p:sldId id="293" r:id="rId18"/>
    <p:sldId id="295" r:id="rId19"/>
    <p:sldId id="296" r:id="rId20"/>
    <p:sldId id="297" r:id="rId21"/>
  </p:sldIdLst>
  <p:sldSz cx="9906000" cy="6858000" type="A4"/>
  <p:notesSz cx="6858000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996633"/>
    <a:srgbClr val="328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2" autoAdjust="0"/>
    <p:restoredTop sz="97841" autoAdjust="0"/>
  </p:normalViewPr>
  <p:slideViewPr>
    <p:cSldViewPr>
      <p:cViewPr varScale="1">
        <p:scale>
          <a:sx n="95" d="100"/>
          <a:sy n="95" d="100"/>
        </p:scale>
        <p:origin x="1290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739775"/>
            <a:ext cx="53467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89516"/>
            <a:ext cx="548640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418"/>
            <a:ext cx="29718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377418"/>
            <a:ext cx="29718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9B30DE-4D68-469B-907A-B036C868317A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57221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V-A4-mit Kopf-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95300" y="6453335"/>
            <a:ext cx="2311400" cy="268140"/>
          </a:xfrm>
        </p:spPr>
        <p:txBody>
          <a:bodyPr anchor="ctr" anchorCtr="0"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384550" y="6453335"/>
            <a:ext cx="3136900" cy="268140"/>
          </a:xfrm>
        </p:spPr>
        <p:txBody>
          <a:bodyPr anchor="ctr" anchorCtr="0"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99300" y="6453335"/>
            <a:ext cx="2311400" cy="268139"/>
          </a:xfrm>
        </p:spPr>
        <p:txBody>
          <a:bodyPr anchor="ctr" anchorCtr="0"/>
          <a:lstStyle>
            <a:lvl1pPr>
              <a:defRPr sz="1200"/>
            </a:lvl1pPr>
          </a:lstStyle>
          <a:p>
            <a:fld id="{D2D943BD-3E06-4878-8616-51710C620E37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0" y="6381328"/>
            <a:ext cx="9906000" cy="0"/>
          </a:xfrm>
          <a:prstGeom prst="line">
            <a:avLst/>
          </a:prstGeom>
          <a:ln w="25400">
            <a:solidFill>
              <a:srgbClr val="328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3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V-A4-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98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SV-A4-Ohne Kopf-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6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40230"/>
            <a:ext cx="2311400" cy="34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40230"/>
            <a:ext cx="3136900" cy="34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36440"/>
            <a:ext cx="2311400" cy="34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FD144E-AE83-4EBD-A6F9-9D15649E238E}" type="slidenum">
              <a:rPr lang="de-DE" altLang="de-DE"/>
              <a:pPr/>
              <a:t>‹Nr.›</a:t>
            </a:fld>
            <a:endParaRPr lang="de-DE" altLang="de-DE" dirty="0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980728"/>
            <a:ext cx="9906000" cy="287338"/>
            <a:chOff x="-55" y="708"/>
            <a:chExt cx="6240" cy="181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708"/>
              <a:ext cx="6185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de-DE" dirty="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-55" y="708"/>
              <a:ext cx="2177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de-DE" dirty="0"/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80" y="214885"/>
            <a:ext cx="4244164" cy="68999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0"/>
          <a:stretch/>
        </p:blipFill>
        <p:spPr>
          <a:xfrm>
            <a:off x="4535694" y="547686"/>
            <a:ext cx="4244164" cy="314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aapacyna\LSV\Windenergie\Fotos\Villerücken bei HemmerichRösberg mp 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6001" cy="2996952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128464" y="1988840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C000"/>
                </a:solidFill>
              </a:rPr>
              <a:t>Windenergie in Bornheim? Ja, aber wo?</a:t>
            </a:r>
            <a:endParaRPr lang="de-DE" sz="36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D:\aapacyna\LSV\Windenergie\Fotos\Konzentrationszone von Brenig 27.2.2019 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906000" cy="3869681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81910" y="2996952"/>
            <a:ext cx="900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Die Suche nach einer geeigneten Fläche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aapacyna\LSV\Windenergie\Karten\Flugplätz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1916832"/>
            <a:ext cx="9827136" cy="4797152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0" y="44624"/>
            <a:ext cx="9906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>
                <a:solidFill>
                  <a:srgbClr val="FF0000"/>
                </a:solidFill>
              </a:rPr>
              <a:t>3. Einschränkungen durch Flugverkehr bedürfen der Klärung</a:t>
            </a:r>
          </a:p>
          <a:p>
            <a:endParaRPr lang="de-DE" sz="800" b="1" dirty="0" smtClean="0"/>
          </a:p>
          <a:p>
            <a:pPr algn="ctr"/>
            <a:r>
              <a:rPr lang="de-DE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Flughäfen – Landeplätze – Modellfluggelände</a:t>
            </a:r>
          </a:p>
          <a:p>
            <a:endParaRPr lang="de-DE" sz="200" b="1" dirty="0" smtClean="0"/>
          </a:p>
          <a:p>
            <a:pPr algn="ctr"/>
            <a:r>
              <a:rPr lang="de-DE" sz="2000" dirty="0" smtClean="0"/>
              <a:t>Windräder als Höhenhindernisse, Störung von Ortungs- und Radaranlagen, </a:t>
            </a:r>
          </a:p>
          <a:p>
            <a:pPr algn="ctr"/>
            <a:r>
              <a:rPr lang="de-DE" sz="2000" dirty="0" smtClean="0"/>
              <a:t>Beugung und Absorption elektromagnetischer Strahlen, Hubschrauber-Tiefflug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8769424" y="2348880"/>
            <a:ext cx="1080120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Verkehrsflughafen</a:t>
            </a:r>
          </a:p>
          <a:p>
            <a:pPr algn="ctr"/>
            <a:r>
              <a:rPr lang="de-DE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Köln/Bonn</a:t>
            </a:r>
            <a:endParaRPr lang="de-DE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769424" y="5013176"/>
            <a:ext cx="1080120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Verkehrslandeplatz</a:t>
            </a:r>
          </a:p>
          <a:p>
            <a:pPr algn="ctr"/>
            <a:r>
              <a:rPr lang="de-DE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Bonn-Hangelar</a:t>
            </a:r>
            <a:endParaRPr lang="de-DE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7736" y="2442374"/>
            <a:ext cx="936832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Militärflughafen</a:t>
            </a:r>
          </a:p>
          <a:p>
            <a:pPr algn="ctr"/>
            <a:r>
              <a:rPr lang="de-DE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Nörvenich</a:t>
            </a:r>
            <a:endParaRPr lang="de-DE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48744" y="6237312"/>
            <a:ext cx="1449436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Ultraleicht-Flugplatz</a:t>
            </a:r>
          </a:p>
          <a:p>
            <a:pPr algn="ctr"/>
            <a:r>
              <a:rPr lang="de-DE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Weilerswist-</a:t>
            </a:r>
            <a:r>
              <a:rPr lang="de-DE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Müggenhausen</a:t>
            </a:r>
            <a:endParaRPr lang="de-DE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88620" y="6309320"/>
            <a:ext cx="1372492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Hubschrauber-Landeplatz</a:t>
            </a:r>
          </a:p>
          <a:p>
            <a:pPr algn="ctr"/>
            <a:r>
              <a:rPr lang="de-DE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Swisttal-Heimerzheim</a:t>
            </a:r>
            <a:endParaRPr lang="de-DE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97016" y="5373216"/>
            <a:ext cx="1023036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Modellfluggelände</a:t>
            </a:r>
          </a:p>
          <a:p>
            <a:pPr algn="ctr"/>
            <a:r>
              <a:rPr lang="de-DE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Bornheim-Waldorf</a:t>
            </a:r>
            <a:endParaRPr lang="de-DE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8769424" y="2132856"/>
            <a:ext cx="50304" cy="15624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808984" y="5157192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8697416" y="2060848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8697416" y="2132856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4808984" y="4797152"/>
            <a:ext cx="4320480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4880992" y="5229200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560512" y="3068960"/>
            <a:ext cx="4104456" cy="194421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>
            <a:off x="3944888" y="5085184"/>
            <a:ext cx="792088" cy="93610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4808984" y="2204864"/>
            <a:ext cx="4032448" cy="273630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2585553" y="4221088"/>
            <a:ext cx="518091" cy="184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de-DE" sz="600" dirty="0" smtClean="0"/>
              <a:t>ca. 19 km</a:t>
            </a:r>
            <a:endParaRPr lang="de-DE" sz="6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62584" y="2924944"/>
            <a:ext cx="518092" cy="184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600" dirty="0" smtClean="0"/>
              <a:t>ca. 21 km</a:t>
            </a:r>
            <a:endParaRPr lang="de-DE" sz="600" dirty="0"/>
          </a:p>
        </p:txBody>
      </p:sp>
      <p:sp>
        <p:nvSpPr>
          <p:cNvPr id="81" name="Textfeld 80"/>
          <p:cNvSpPr txBox="1"/>
          <p:nvPr/>
        </p:nvSpPr>
        <p:spPr>
          <a:xfrm>
            <a:off x="4016896" y="5733256"/>
            <a:ext cx="495649" cy="184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600" dirty="0" smtClean="0"/>
              <a:t>ca.. 5 km</a:t>
            </a:r>
            <a:endParaRPr lang="de-DE" sz="600" dirty="0"/>
          </a:p>
        </p:txBody>
      </p:sp>
      <p:sp>
        <p:nvSpPr>
          <p:cNvPr id="82" name="Textfeld 81"/>
          <p:cNvSpPr txBox="1"/>
          <p:nvPr/>
        </p:nvSpPr>
        <p:spPr>
          <a:xfrm>
            <a:off x="6514514" y="4869160"/>
            <a:ext cx="518091" cy="184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600" dirty="0" smtClean="0"/>
              <a:t>ca. 18 km</a:t>
            </a:r>
            <a:endParaRPr lang="de-DE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 descr="Apfelroute ua reduz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3" y="1515912"/>
            <a:ext cx="9833647" cy="52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128464" y="116632"/>
            <a:ext cx="98650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4. </a:t>
            </a:r>
            <a:r>
              <a:rPr lang="de-DE" sz="1900" b="1" dirty="0" smtClean="0">
                <a:solidFill>
                  <a:srgbClr val="FF0000"/>
                </a:solidFill>
              </a:rPr>
              <a:t>Vertiefte Untersuchung der Erholungsfunktion von Rheinebene und Ville nötig </a:t>
            </a:r>
          </a:p>
          <a:p>
            <a:endParaRPr lang="de-DE" sz="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smtClean="0"/>
              <a:t>Indikatoren der Erholungsnutzung sind u.a. offizielle Wander- und Radwege. Diese häufen sich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auf der Ville. In der Rheinebene werden Rheinufer und Eichenkamp stark genutzt. Ein Beispiel: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ichael\Documents\aapacyna\LSV\Windenergie\Frühzeitige Öffentlichkeitsbeteiligung\LSV Stellungnahme\Böden\Schutzwürdige Böden Übersich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186" y="116632"/>
            <a:ext cx="7330034" cy="655272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77101" y="188640"/>
            <a:ext cx="2363147" cy="631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/>
            <a:r>
              <a:rPr lang="de-DE" sz="2000" b="1" dirty="0" smtClean="0">
                <a:solidFill>
                  <a:srgbClr val="FF0000"/>
                </a:solidFill>
              </a:rPr>
              <a:t>5. Schutzwürdige 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Böden</a:t>
            </a:r>
          </a:p>
          <a:p>
            <a:endParaRPr lang="de-DE" b="1" dirty="0" smtClean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b="1" dirty="0" smtClean="0"/>
              <a:t>Untersuchungen</a:t>
            </a:r>
            <a:br>
              <a:rPr lang="de-DE" b="1" dirty="0" smtClean="0"/>
            </a:br>
            <a:r>
              <a:rPr lang="de-DE" b="1" dirty="0" smtClean="0"/>
              <a:t>stehen noch aus.</a:t>
            </a:r>
            <a:endParaRPr lang="de-DE" dirty="0" smtClean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 smtClean="0"/>
              <a:t>Böden sind schutz-</a:t>
            </a:r>
            <a:br>
              <a:rPr lang="de-DE" dirty="0" smtClean="0"/>
            </a:br>
            <a:r>
              <a:rPr lang="de-DE" dirty="0" smtClean="0"/>
              <a:t>würdig bei hoher</a:t>
            </a:r>
            <a:br>
              <a:rPr lang="de-DE" dirty="0" smtClean="0"/>
            </a:br>
            <a:r>
              <a:rPr lang="de-DE" dirty="0" smtClean="0"/>
              <a:t>Fruchtbarkeit, bei</a:t>
            </a:r>
            <a:br>
              <a:rPr lang="de-DE" dirty="0" smtClean="0"/>
            </a:br>
            <a:r>
              <a:rPr lang="de-DE" dirty="0" smtClean="0"/>
              <a:t>hohem Wasserrück-</a:t>
            </a:r>
            <a:br>
              <a:rPr lang="de-DE" dirty="0" smtClean="0"/>
            </a:br>
            <a:r>
              <a:rPr lang="de-DE" dirty="0" err="1" smtClean="0"/>
              <a:t>haltevermögen</a:t>
            </a:r>
            <a:r>
              <a:rPr lang="de-DE" dirty="0" smtClean="0"/>
              <a:t> und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Staunässeböden.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 smtClean="0"/>
              <a:t>Der Grad der Boden-</a:t>
            </a:r>
            <a:br>
              <a:rPr lang="de-DE" dirty="0" smtClean="0"/>
            </a:br>
            <a:r>
              <a:rPr lang="de-DE" dirty="0" err="1" smtClean="0"/>
              <a:t>versiegelung</a:t>
            </a:r>
            <a:r>
              <a:rPr lang="de-DE" dirty="0" smtClean="0"/>
              <a:t> wäre</a:t>
            </a:r>
            <a:br>
              <a:rPr lang="de-DE" dirty="0" smtClean="0"/>
            </a:br>
            <a:r>
              <a:rPr lang="de-DE" dirty="0" smtClean="0"/>
              <a:t>auf der Ville wegen</a:t>
            </a:r>
            <a:br>
              <a:rPr lang="de-DE" dirty="0" smtClean="0"/>
            </a:br>
            <a:r>
              <a:rPr lang="de-DE" dirty="0" smtClean="0"/>
              <a:t>der fehlenden </a:t>
            </a:r>
            <a:r>
              <a:rPr lang="de-DE" dirty="0" err="1" smtClean="0"/>
              <a:t>Infra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struktur</a:t>
            </a:r>
            <a:r>
              <a:rPr lang="de-DE" dirty="0" smtClean="0"/>
              <a:t> höher.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el\Documents\aapacyna\LSV\Windenergie\Fotos Videos\Inge 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64" y="44624"/>
            <a:ext cx="9600413" cy="2376264"/>
          </a:xfrm>
          <a:prstGeom prst="rect">
            <a:avLst/>
          </a:prstGeom>
          <a:noFill/>
        </p:spPr>
      </p:pic>
      <p:pic>
        <p:nvPicPr>
          <p:cNvPr id="1027" name="Picture 3" descr="C:\Users\Michael\Documents\aapacyna\LSV\Windenergie\Fotos Videos\0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2840" y="3068601"/>
            <a:ext cx="6192688" cy="3672767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28464" y="2566065"/>
            <a:ext cx="9702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7. Belastungen durch Windräder im Stadtgebiet streuen oder bündeln?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0472" y="2996952"/>
            <a:ext cx="3312368" cy="337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de-DE" b="1" dirty="0" smtClean="0"/>
              <a:t>Rechtsprechung: </a:t>
            </a:r>
            <a:r>
              <a:rPr lang="de-DE" dirty="0" smtClean="0"/>
              <a:t>Vorbelastete Gemeindeflächen bevorzugen, bisher wenig belastete Landschaftsbereiche schonen: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de-DE" dirty="0" smtClean="0"/>
              <a:t>Verbot vermeidbarer </a:t>
            </a:r>
            <a:br>
              <a:rPr lang="de-DE" dirty="0" smtClean="0"/>
            </a:br>
            <a:r>
              <a:rPr lang="de-DE" dirty="0" smtClean="0"/>
              <a:t>Beeinträchtigungen für Natur und Landschaft gemäß § 15 BNatSchG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8464" y="1412776"/>
            <a:ext cx="964907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rgbClr val="FF0000"/>
                </a:solidFill>
              </a:rPr>
              <a:t>Situation</a:t>
            </a:r>
            <a:r>
              <a:rPr lang="de-DE" sz="2000" b="1" dirty="0" smtClean="0"/>
              <a:t> im Bornheimer Stadtgebiet durch infrastrukturelle Vorbelastungen:</a:t>
            </a:r>
            <a:endParaRPr lang="de-DE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Villehochfläche: praktisch ohne störende bauliche Anlagen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Rheinebene: Stromtrassen, Umspannwerk, Petrochemie in Sichtweite, WEA in Wesseling in Sichtweite, Autobahn, Bahnlinie, sonstige Verkehrstrassen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72480" y="3501008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rgbClr val="FF0000"/>
                </a:solidFill>
              </a:rPr>
              <a:t>Schlussfolgerung</a:t>
            </a:r>
            <a:r>
              <a:rPr lang="de-DE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Es spricht viel dafür, die in der Rheinebene schon vorhandenen Vorbelastungen mit weiteren Belastungen durch WEA verstärkt zu bündeln, und dafür nicht belastete, ungestörte Landschaftsbereiche zu schonen.</a:t>
            </a:r>
            <a:endParaRPr lang="de-DE" dirty="0"/>
          </a:p>
        </p:txBody>
      </p:sp>
      <p:pic>
        <p:nvPicPr>
          <p:cNvPr id="2050" name="Bild 3" descr="0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295" y="3573016"/>
            <a:ext cx="5161600" cy="28083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889104" y="573325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Umspannwerk bei Sechtem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025008" y="17728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Uhu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6943" y="2060848"/>
            <a:ext cx="2696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b="1" dirty="0" smtClean="0">
              <a:solidFill>
                <a:srgbClr val="328A45"/>
              </a:solidFill>
            </a:endParaRPr>
          </a:p>
          <a:p>
            <a:endParaRPr lang="de-DE" sz="3200" b="1" dirty="0" smtClean="0">
              <a:solidFill>
                <a:srgbClr val="328A45"/>
              </a:solidFill>
            </a:endParaRPr>
          </a:p>
          <a:p>
            <a:endParaRPr lang="de-DE" sz="3200" b="1" dirty="0" smtClean="0">
              <a:solidFill>
                <a:srgbClr val="328A45"/>
              </a:solidFill>
            </a:endParaRPr>
          </a:p>
          <a:p>
            <a:r>
              <a:rPr lang="de-DE" sz="2400" b="1" dirty="0" smtClean="0"/>
              <a:t> </a:t>
            </a:r>
            <a:endParaRPr lang="de-DE" sz="2400" b="1" dirty="0"/>
          </a:p>
        </p:txBody>
      </p:sp>
      <p:pic>
        <p:nvPicPr>
          <p:cNvPr id="3074" name="Bild 5" descr="Radler auf Vil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864" y="1405425"/>
            <a:ext cx="6012136" cy="339172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28464" y="1236816"/>
            <a:ext cx="3600400" cy="312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de-DE" b="1" dirty="0" smtClean="0">
                <a:solidFill>
                  <a:srgbClr val="FF0000"/>
                </a:solidFill>
              </a:rPr>
              <a:t>Planungsstand </a:t>
            </a:r>
            <a:r>
              <a:rPr lang="de-DE" dirty="0" smtClean="0"/>
              <a:t>zum Zeitpunkt der </a:t>
            </a:r>
            <a:r>
              <a:rPr lang="de-DE" dirty="0" smtClean="0">
                <a:solidFill>
                  <a:srgbClr val="FF0000"/>
                </a:solidFill>
              </a:rPr>
              <a:t>frühzeitigen Offenlage</a:t>
            </a:r>
            <a:r>
              <a:rPr lang="de-DE" b="1" dirty="0" smtClean="0"/>
              <a:t>: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de-DE" dirty="0" smtClean="0"/>
              <a:t>Wichtige</a:t>
            </a:r>
            <a:r>
              <a:rPr lang="de-DE" b="1" dirty="0"/>
              <a:t> </a:t>
            </a:r>
            <a:r>
              <a:rPr lang="de-DE" b="1" dirty="0" err="1" smtClean="0"/>
              <a:t>Untersuchungsergeb</a:t>
            </a:r>
            <a:r>
              <a:rPr lang="de-DE" b="1" dirty="0" smtClean="0"/>
              <a:t>- </a:t>
            </a:r>
            <a:r>
              <a:rPr lang="de-DE" b="1" dirty="0" err="1" smtClean="0"/>
              <a:t>nisse</a:t>
            </a:r>
            <a:r>
              <a:rPr lang="de-DE" dirty="0" smtClean="0"/>
              <a:t> liegen noch nicht vor.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de-DE" dirty="0" smtClean="0"/>
              <a:t>Es wäre ein grober Verfahrens-fehler, jetzt schon Landschafts-bereiche aus den laufenden</a:t>
            </a:r>
            <a:br>
              <a:rPr lang="de-DE" dirty="0" smtClean="0"/>
            </a:br>
            <a:r>
              <a:rPr lang="de-DE" dirty="0" smtClean="0"/>
              <a:t>Untersuchungen auszuklammern.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28464" y="4581128"/>
            <a:ext cx="9599551" cy="2102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FF0000"/>
                </a:solidFill>
              </a:rPr>
              <a:t>Der LSV unterstützt:</a:t>
            </a:r>
            <a:endParaRPr lang="de-DE" dirty="0" smtClean="0">
              <a:solidFill>
                <a:srgbClr val="FF0000"/>
              </a:solidFill>
            </a:endParaRPr>
          </a:p>
          <a:p>
            <a:pPr marL="185738" indent="-185738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smtClean="0"/>
              <a:t> das Verfahren der Stadt, eine rechtssichere Steuerung der Stromerzeugung durch Wind-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energie</a:t>
            </a:r>
            <a:r>
              <a:rPr lang="de-DE" dirty="0" smtClean="0"/>
              <a:t> mittels Aufstellung eines </a:t>
            </a:r>
            <a:r>
              <a:rPr lang="de-DE" b="1" dirty="0" smtClean="0"/>
              <a:t>Teilflächennutzungsplans Windenergie </a:t>
            </a:r>
            <a:r>
              <a:rPr lang="de-DE" dirty="0" smtClean="0"/>
              <a:t>zu erreichen.</a:t>
            </a:r>
          </a:p>
          <a:p>
            <a:pPr marL="185738" indent="-185738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smtClean="0"/>
              <a:t>die Vorhaben verschiedener </a:t>
            </a:r>
            <a:r>
              <a:rPr lang="de-DE" b="1" dirty="0" smtClean="0"/>
              <a:t>Windenergieunternehmen</a:t>
            </a:r>
            <a:r>
              <a:rPr lang="de-DE" dirty="0" smtClean="0"/>
              <a:t>, in Bornheim Windräder zu </a:t>
            </a:r>
            <a:br>
              <a:rPr lang="de-DE" dirty="0" smtClean="0"/>
            </a:br>
            <a:r>
              <a:rPr lang="de-DE" dirty="0" smtClean="0"/>
              <a:t>errichten, falls diese innerhalb der städtischen Konzentrationszonen gebaut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0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72008"/>
            <a:ext cx="948950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4853116" y="1519624"/>
            <a:ext cx="1107996" cy="14773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Uhus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brüten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am </a:t>
            </a:r>
            <a:r>
              <a:rPr lang="de-DE" b="1" dirty="0" err="1" smtClean="0">
                <a:solidFill>
                  <a:schemeClr val="bg1"/>
                </a:solidFill>
              </a:rPr>
              <a:t>Dob</a:t>
            </a:r>
            <a:r>
              <a:rPr lang="de-DE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de-DE" b="1" dirty="0" err="1" smtClean="0">
                <a:solidFill>
                  <a:schemeClr val="bg1"/>
                </a:solidFill>
              </a:rPr>
              <a:t>schlei</a:t>
            </a:r>
            <a:r>
              <a:rPr lang="de-DE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der Tal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288704" y="2132856"/>
            <a:ext cx="5468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Anhänge:</a:t>
            </a:r>
          </a:p>
          <a:p>
            <a:endParaRPr lang="de-DE" b="1" dirty="0" smtClean="0"/>
          </a:p>
          <a:p>
            <a:r>
              <a:rPr lang="de-DE" b="1" dirty="0" smtClean="0"/>
              <a:t>evtl. Verwendung in anschließender Diskussion 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feil nach unten 26"/>
          <p:cNvSpPr/>
          <p:nvPr/>
        </p:nvSpPr>
        <p:spPr>
          <a:xfrm>
            <a:off x="5601029" y="3933056"/>
            <a:ext cx="276923" cy="19442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Pfeil nach unten 27"/>
          <p:cNvSpPr/>
          <p:nvPr/>
        </p:nvSpPr>
        <p:spPr>
          <a:xfrm>
            <a:off x="7761315" y="3933056"/>
            <a:ext cx="276923" cy="19442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1394162" y="3654316"/>
            <a:ext cx="276923" cy="22229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Pfeil nach unten 25"/>
          <p:cNvSpPr/>
          <p:nvPr/>
        </p:nvSpPr>
        <p:spPr>
          <a:xfrm>
            <a:off x="3530778" y="3654316"/>
            <a:ext cx="276923" cy="22229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04729" y="404664"/>
            <a:ext cx="525658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black"/>
                </a:solidFill>
                <a:latin typeface="Calibri"/>
              </a:rPr>
              <a:t>Windkraftanlagen</a:t>
            </a:r>
            <a:r>
              <a:rPr lang="de-DE" b="1" dirty="0">
                <a:solidFill>
                  <a:prstClr val="black"/>
                </a:solidFill>
                <a:latin typeface="Calibri"/>
              </a:rPr>
              <a:t> in Bornheim</a:t>
            </a:r>
            <a:br>
              <a:rPr lang="de-DE" b="1" dirty="0">
                <a:solidFill>
                  <a:prstClr val="black"/>
                </a:solidFill>
                <a:latin typeface="Calibri"/>
              </a:rPr>
            </a:br>
            <a:r>
              <a:rPr lang="de-DE" b="1" dirty="0">
                <a:solidFill>
                  <a:prstClr val="black"/>
                </a:solidFill>
                <a:latin typeface="Calibri"/>
              </a:rPr>
              <a:t>Rechtliche Aspekte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96516" y="3193876"/>
            <a:ext cx="187220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Harte Tabuzonen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18491" y="3193875"/>
            <a:ext cx="217899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Weiche Tabuzonen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83256" y="3193877"/>
            <a:ext cx="172819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verbleibende Potentialflächen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97216" y="3193878"/>
            <a:ext cx="230425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Substantieller Raum geschaffen?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4609" y="1556792"/>
            <a:ext cx="691276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prstClr val="black"/>
                </a:solidFill>
                <a:latin typeface="Calibri"/>
              </a:rPr>
              <a:t>Vorgaben der Rechtsprechung</a:t>
            </a:r>
            <a:endParaRPr lang="de-DE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3928" y="4509123"/>
            <a:ext cx="878497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Abwägung nachprüfbar dokumentieren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Schlüssiges gesamträumliches Planungskonzept erforderlich. 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32521" y="5877273"/>
            <a:ext cx="1800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Keine Abwägung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33021" y="5877272"/>
            <a:ext cx="42958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Umfassende Abwägung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17650" y="2325719"/>
            <a:ext cx="460901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prstClr val="black"/>
                </a:solidFill>
                <a:latin typeface="Calibri"/>
              </a:rPr>
              <a:t>Potentialflächenanalyse in mehreren Schritten</a:t>
            </a:r>
            <a:endParaRPr lang="de-DE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1496616" y="2695054"/>
            <a:ext cx="3202531" cy="517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endCxn id="5" idx="0"/>
          </p:cNvCxnSpPr>
          <p:nvPr/>
        </p:nvCxnSpPr>
        <p:spPr>
          <a:xfrm flipH="1">
            <a:off x="3707990" y="2695051"/>
            <a:ext cx="991159" cy="498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6" idx="0"/>
          </p:cNvCxnSpPr>
          <p:nvPr/>
        </p:nvCxnSpPr>
        <p:spPr>
          <a:xfrm>
            <a:off x="4699149" y="2695051"/>
            <a:ext cx="1148203" cy="49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endCxn id="7" idx="0"/>
          </p:cNvCxnSpPr>
          <p:nvPr/>
        </p:nvCxnSpPr>
        <p:spPr>
          <a:xfrm>
            <a:off x="4699148" y="2695051"/>
            <a:ext cx="3350198" cy="498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270598" y="2843644"/>
            <a:ext cx="60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srgbClr val="FF0000"/>
                </a:solidFill>
                <a:latin typeface="Calibri"/>
              </a:rPr>
              <a:t>1</a:t>
            </a:r>
            <a:endParaRPr lang="de-DE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584849" y="2843644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srgbClr val="FF0000"/>
                </a:solidFill>
                <a:latin typeface="Calibri"/>
              </a:rPr>
              <a:t>2</a:t>
            </a:r>
            <a:endParaRPr lang="de-DE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601029" y="2843644"/>
            <a:ext cx="49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3</a:t>
            </a:r>
            <a:endParaRPr lang="de-DE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598383" y="2843644"/>
            <a:ext cx="73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srgbClr val="FF0000"/>
                </a:solidFill>
                <a:latin typeface="Calibri"/>
              </a:rPr>
              <a:t>4</a:t>
            </a:r>
            <a:endParaRPr lang="de-DE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94566" y="5877275"/>
            <a:ext cx="22864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Eingeschränkte Abwägung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3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0" grpId="0" animBg="1"/>
      <p:bldP spid="26" grpId="0" animBg="1"/>
      <p:bldP spid="4" grpId="0" animBg="1"/>
      <p:bldP spid="5" grpId="0" animBg="1"/>
      <p:bldP spid="6" grpId="0" animBg="1"/>
      <p:bldP spid="7" grpId="0" animBg="1"/>
      <p:bldP spid="9" grpId="0" animBg="1"/>
      <p:bldP spid="35" grpId="0" animBg="1"/>
      <p:bldP spid="36" grpId="0" animBg="1"/>
      <p:bldP spid="2" grpId="0" animBg="1"/>
      <p:bldP spid="22" grpId="0"/>
      <p:bldP spid="23" grpId="0"/>
      <p:bldP spid="24" grpId="0"/>
      <p:bldP spid="25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el\Documents\aapacyna\LSV\Windenergie\Gutachten\Ecoda Gaide Rheinebene\Karte Rheinebene eco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99" y="77848"/>
            <a:ext cx="8217545" cy="6780152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6456" y="405527"/>
            <a:ext cx="1556836" cy="604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Ecoda,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Dortmund</a:t>
            </a:r>
            <a:r>
              <a:rPr lang="de-DE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„Arten-</a:t>
            </a:r>
          </a:p>
          <a:p>
            <a:pPr>
              <a:lnSpc>
                <a:spcPct val="150000"/>
              </a:lnSpc>
            </a:pPr>
            <a:r>
              <a:rPr lang="de-DE" b="1" dirty="0" err="1" smtClean="0"/>
              <a:t>schutzrecht</a:t>
            </a:r>
            <a:r>
              <a:rPr lang="de-DE" b="1" dirty="0" smtClean="0"/>
              <a:t>-</a:t>
            </a:r>
          </a:p>
          <a:p>
            <a:pPr>
              <a:lnSpc>
                <a:spcPct val="150000"/>
              </a:lnSpc>
            </a:pPr>
            <a:r>
              <a:rPr lang="de-DE" b="1" dirty="0" err="1" smtClean="0"/>
              <a:t>liche</a:t>
            </a:r>
            <a:r>
              <a:rPr lang="de-DE" b="1" dirty="0" smtClean="0"/>
              <a:t> Vor-</a:t>
            </a:r>
          </a:p>
          <a:p>
            <a:pPr>
              <a:lnSpc>
                <a:spcPct val="150000"/>
              </a:lnSpc>
            </a:pPr>
            <a:r>
              <a:rPr lang="de-DE" b="1" dirty="0" err="1" smtClean="0"/>
              <a:t>prüfung</a:t>
            </a:r>
            <a:endParaRPr lang="de-DE" b="1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(ASP I) für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eine Wind-</a:t>
            </a:r>
          </a:p>
          <a:p>
            <a:pPr>
              <a:lnSpc>
                <a:spcPct val="150000"/>
              </a:lnSpc>
            </a:pPr>
            <a:r>
              <a:rPr lang="de-DE" dirty="0" err="1" smtClean="0"/>
              <a:t>energiepla</a:t>
            </a:r>
            <a:r>
              <a:rPr lang="de-DE" dirty="0" smtClean="0"/>
              <a:t>-</a:t>
            </a:r>
          </a:p>
          <a:p>
            <a:pPr>
              <a:lnSpc>
                <a:spcPct val="150000"/>
              </a:lnSpc>
            </a:pPr>
            <a:r>
              <a:rPr lang="de-DE" dirty="0" err="1" smtClean="0"/>
              <a:t>nung</a:t>
            </a:r>
            <a:r>
              <a:rPr lang="de-DE" dirty="0" smtClean="0"/>
              <a:t> in der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Rheinebene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der Stadt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Bornheim“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Start: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10.06.2021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8464" y="1412776"/>
            <a:ext cx="4824536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>
                <a:solidFill>
                  <a:srgbClr val="FF0000"/>
                </a:solidFill>
              </a:rPr>
              <a:t>Problem</a:t>
            </a:r>
            <a:r>
              <a:rPr lang="de-DE" b="1" dirty="0" smtClean="0">
                <a:solidFill>
                  <a:srgbClr val="FF0000"/>
                </a:solidFill>
              </a:rPr>
              <a:t>: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Im Flächennutzungsplan (FNP) dargestellte Konzentrationszonen rechtlich unsicher</a:t>
            </a:r>
          </a:p>
          <a:p>
            <a:pPr>
              <a:lnSpc>
                <a:spcPct val="150000"/>
              </a:lnSpc>
            </a:pPr>
            <a:r>
              <a:rPr lang="de-DE" sz="2200" b="1" dirty="0" smtClean="0">
                <a:solidFill>
                  <a:srgbClr val="FF0000"/>
                </a:solidFill>
              </a:rPr>
              <a:t>Ziele des LSV: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 smtClean="0"/>
              <a:t>Wirtschaftliche Nutzung der Windkraft (Klimaschutz / Energiewende) in </a:t>
            </a:r>
            <a:br>
              <a:rPr lang="de-DE" dirty="0" smtClean="0"/>
            </a:br>
            <a:r>
              <a:rPr lang="de-DE" dirty="0" smtClean="0"/>
              <a:t>Bornheim „substantiell“ fördern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/>
              <a:t>a</a:t>
            </a:r>
            <a:r>
              <a:rPr lang="de-DE" dirty="0" smtClean="0"/>
              <a:t>ber kein Wildwuchs an Windrädern, Beschränkung auf rechtssichere </a:t>
            </a:r>
            <a:br>
              <a:rPr lang="de-DE" dirty="0" smtClean="0"/>
            </a:br>
            <a:r>
              <a:rPr lang="de-DE" dirty="0" smtClean="0"/>
              <a:t>Konzentrationszonen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 smtClean="0"/>
              <a:t>Minimierung der negativen Auswirkungen von Windrädern auf Mensch und Natur.</a:t>
            </a:r>
            <a:endParaRPr lang="de-DE" dirty="0"/>
          </a:p>
        </p:txBody>
      </p:sp>
      <p:pic>
        <p:nvPicPr>
          <p:cNvPr id="30721" name="Picture 1" descr="C:\Users\Michael\Documents\aapacyna\LSV\Windenergie\Karten\Konzentrationszon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340768"/>
            <a:ext cx="4752528" cy="5192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hael\Documents\aapacyna\LSV\Windenergie\Gutachten\Fehr Villerücken\Artenschutzprüfung Fehr Karte Abfrage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64" y="78013"/>
            <a:ext cx="9421330" cy="6663355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7401273" y="4247217"/>
            <a:ext cx="2232248" cy="2062103"/>
          </a:xfrm>
          <a:prstGeom prst="rect">
            <a:avLst/>
          </a:prstGeom>
          <a:solidFill>
            <a:srgbClr val="FFFFCC">
              <a:alpha val="62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Büro für Ökologie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und Landschafts-</a:t>
            </a:r>
          </a:p>
          <a:p>
            <a:r>
              <a:rPr lang="de-DE" sz="1600" b="1" dirty="0" err="1" smtClean="0">
                <a:solidFill>
                  <a:srgbClr val="FF0000"/>
                </a:solidFill>
              </a:rPr>
              <a:t>planung</a:t>
            </a:r>
            <a:r>
              <a:rPr lang="de-DE" sz="1600" b="1" dirty="0" smtClean="0">
                <a:solidFill>
                  <a:srgbClr val="FF0000"/>
                </a:solidFill>
              </a:rPr>
              <a:t>, Stolberg</a:t>
            </a:r>
            <a:r>
              <a:rPr lang="de-DE" sz="1600" b="1" dirty="0" smtClean="0"/>
              <a:t>:</a:t>
            </a:r>
          </a:p>
          <a:p>
            <a:r>
              <a:rPr lang="de-DE" sz="1600" b="1" dirty="0" smtClean="0"/>
              <a:t>„Artenschutzprüfung</a:t>
            </a:r>
            <a:r>
              <a:rPr lang="de-DE" sz="1600" dirty="0" smtClean="0"/>
              <a:t> zu einer Windpark-planung in der</a:t>
            </a:r>
          </a:p>
          <a:p>
            <a:r>
              <a:rPr lang="de-DE" sz="1600" dirty="0" smtClean="0"/>
              <a:t>Stadt Bornheim“</a:t>
            </a:r>
          </a:p>
          <a:p>
            <a:r>
              <a:rPr lang="de-DE" sz="1600" dirty="0" smtClean="0"/>
              <a:t>Start: 29.03.2021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arte Ville Potenzialfläch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560" y="150385"/>
            <a:ext cx="8058833" cy="6557229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016921" y="159669"/>
            <a:ext cx="4608512" cy="1692771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000" dirty="0" smtClean="0"/>
              <a:t>Die </a:t>
            </a:r>
            <a:r>
              <a:rPr lang="de-DE" sz="2000" b="1" dirty="0" smtClean="0"/>
              <a:t>ISU</a:t>
            </a:r>
            <a:r>
              <a:rPr lang="de-DE" sz="2000" dirty="0" smtClean="0"/>
              <a:t> (Gutachterin der Stadt) schlägt die vertiefte Untersuchung von </a:t>
            </a:r>
            <a:br>
              <a:rPr lang="de-DE" sz="2000" dirty="0" smtClean="0"/>
            </a:br>
            <a:r>
              <a:rPr lang="de-DE" sz="2000" b="1" dirty="0" smtClean="0">
                <a:solidFill>
                  <a:srgbClr val="FF0000"/>
                </a:solidFill>
              </a:rPr>
              <a:t>21 Potentialflächen </a:t>
            </a:r>
            <a:r>
              <a:rPr lang="de-DE" sz="2000" dirty="0" smtClean="0"/>
              <a:t>für </a:t>
            </a:r>
            <a:br>
              <a:rPr lang="de-DE" sz="2000" dirty="0" smtClean="0"/>
            </a:br>
            <a:r>
              <a:rPr lang="de-DE" sz="2000" dirty="0" smtClean="0"/>
              <a:t>Windenergie-Konzentrationszonen vor.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0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ISU 20-02-11 Landschaftsschutzgebiet-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321" y="2924944"/>
            <a:ext cx="513220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155383" y="2749212"/>
            <a:ext cx="4608512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de-DE" b="1" dirty="0" smtClean="0"/>
              <a:t>Fehlende Einordnung des </a:t>
            </a:r>
            <a:r>
              <a:rPr lang="de-DE" b="1" dirty="0" smtClean="0">
                <a:solidFill>
                  <a:srgbClr val="FF0000"/>
                </a:solidFill>
              </a:rPr>
              <a:t>Landschaftsschutzes</a:t>
            </a:r>
            <a:r>
              <a:rPr lang="de-DE" b="1" dirty="0" smtClean="0"/>
              <a:t> </a:t>
            </a:r>
            <a:r>
              <a:rPr lang="de-DE" dirty="0" smtClean="0"/>
              <a:t>in der Potenzialanalyse der ISU: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marL="542925" indent="-1841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Nicht als weiches Ausschlusskriterium</a:t>
            </a:r>
            <a:br>
              <a:rPr lang="de-DE" dirty="0" smtClean="0"/>
            </a:br>
            <a:r>
              <a:rPr lang="de-DE" dirty="0" smtClean="0"/>
              <a:t>berücksichtigt</a:t>
            </a:r>
          </a:p>
          <a:p>
            <a:pPr marL="542925" indent="-1841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Lediglich eingeordnet als allgemeines Abwägungskriterium</a:t>
            </a:r>
          </a:p>
          <a:p>
            <a:pPr marL="542925" indent="-1841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Landschaftsschutz bisher überhaupt nicht betrachtet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8464" y="1556792"/>
            <a:ext cx="9286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Bewertung der Potentialflächen auf dünner Datenbasis noch nicht möglich</a:t>
            </a:r>
          </a:p>
          <a:p>
            <a:endParaRPr lang="de-DE" sz="2000" b="1" dirty="0" smtClean="0">
              <a:solidFill>
                <a:srgbClr val="FF0000"/>
              </a:solidFill>
            </a:endParaRPr>
          </a:p>
          <a:p>
            <a:r>
              <a:rPr lang="de-DE" sz="2000" b="1" dirty="0" smtClean="0">
                <a:solidFill>
                  <a:srgbClr val="FF0000"/>
                </a:solidFill>
              </a:rPr>
              <a:t>Vertiefte Untersuchungen von ISU vorgesehen und notwendig - Beispiele: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8464" y="1305342"/>
            <a:ext cx="9577064" cy="335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>
                <a:solidFill>
                  <a:srgbClr val="FF0000"/>
                </a:solidFill>
              </a:rPr>
              <a:t>Landschaftsschutz:</a:t>
            </a:r>
            <a:r>
              <a:rPr lang="de-DE" sz="2200" b="1" dirty="0" smtClean="0"/>
              <a:t> Einordnung als weiches Ausschlusskriterium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Bauverbot in Landschaftsschutzgebieten laut Landschaftsplan Nr. 2 Bornheim: </a:t>
            </a:r>
            <a:br>
              <a:rPr lang="de-DE" dirty="0" smtClean="0"/>
            </a:br>
            <a:r>
              <a:rPr lang="de-DE" dirty="0" smtClean="0"/>
              <a:t>grundsätzlich keine Windenergie-Anlagen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Landschaftsschutz, -erhalt und -pflege aber nicht nur Aufgabe der Unteren Naturschutzbehörde des Kreises, sondern auch wesentlicher Teil genereller Planung des Stadtgebietes, also Teil der Planungshoheit der Kommune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Beurteilungs- und Ermessensspielraum der Kommune: entscheidend bei der Einordnung des Landschaftsschutzes als Ausschlusskriterium ist der Wille der Stadt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80492" y="5085184"/>
            <a:ext cx="9073008" cy="14080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100" b="1" dirty="0" smtClean="0"/>
              <a:t>Schlussfolgerung: Landschaftsschutz = </a:t>
            </a:r>
            <a:r>
              <a:rPr lang="de-DE" sz="2100" b="1" dirty="0" smtClean="0">
                <a:solidFill>
                  <a:srgbClr val="FF0000"/>
                </a:solidFill>
              </a:rPr>
              <a:t>weiches Ausschlusskriterium</a:t>
            </a:r>
          </a:p>
          <a:p>
            <a:pPr algn="ctr">
              <a:lnSpc>
                <a:spcPct val="150000"/>
              </a:lnSpc>
            </a:pPr>
            <a:r>
              <a:rPr lang="de-DE" dirty="0" smtClean="0"/>
              <a:t>Landschaftsbild für Bornheim so charakterisierend + bedeutsam, dass bereits die Stadt als Teil ihrer Planungshoheit den Landschaftsschutz berücksichtigen muss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8464" y="1412776"/>
            <a:ext cx="9649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Vereinbarkeit von Landschaftsschutz und WEA?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72480" y="2117462"/>
            <a:ext cx="9361040" cy="368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Landschaftsschutz + Windenergieanlage (WEA) zunächst unvereinbar, Bauverbot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Befreiung von den Verbotsvorschriften bei Erhalt des Landschaftsschutzes: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 smtClean="0"/>
              <a:t>Bei Einzel-WEA denkbar, wenn gleich problematisch + bedenklich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 smtClean="0"/>
              <a:t>Bei Ausweisung ganzer Flächen als Konzentrationszonen für WEA äußerst bedenklich. Dann zwingend Änderung des Landschaftsplans, Verkleinerung Landschaftsschutzgebiet erforderlich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Notwendige + intensive Abstimmung mit der Unteren Naturschutzbehörde und Zustimmung des Naturschutzbeirates des Rhein-Sieg-Kreises erforderlich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Auch hier mitentscheidend: Wille + Vorstellung der Kommune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2842" y="1260629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Schlussfolgerung</a:t>
            </a:r>
            <a:r>
              <a:rPr lang="de-DE" sz="2200" b="1" dirty="0" smtClean="0">
                <a:solidFill>
                  <a:srgbClr val="FF0000"/>
                </a:solidFill>
              </a:rPr>
              <a:t>:</a:t>
            </a:r>
          </a:p>
          <a:p>
            <a:endParaRPr lang="de-DE" b="1" dirty="0" smtClean="0"/>
          </a:p>
        </p:txBody>
      </p:sp>
      <p:pic>
        <p:nvPicPr>
          <p:cNvPr id="5" name="Picture 3" descr="ISU 20-02-11 Landschaftsschutzgebiet-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881" y="1541341"/>
            <a:ext cx="597011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252842" y="1669966"/>
            <a:ext cx="45561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smtClean="0"/>
              <a:t>Landschaftsschutz hohe Bedeutung für Landschaftsbild in Bornheim</a:t>
            </a:r>
          </a:p>
          <a:p>
            <a:pPr marL="180975" indent="-180975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smtClean="0"/>
              <a:t>Relativ </a:t>
            </a:r>
            <a:r>
              <a:rPr lang="de-DE" dirty="0"/>
              <a:t>hohe rechtliche </a:t>
            </a:r>
            <a:r>
              <a:rPr lang="de-DE" dirty="0" smtClean="0"/>
              <a:t>Hürden  </a:t>
            </a:r>
            <a:br>
              <a:rPr lang="de-DE" dirty="0" smtClean="0"/>
            </a:br>
            <a:r>
              <a:rPr lang="de-DE" dirty="0" smtClean="0"/>
              <a:t>für </a:t>
            </a:r>
            <a:r>
              <a:rPr lang="de-DE" dirty="0"/>
              <a:t>Nebeneinander  </a:t>
            </a:r>
            <a:r>
              <a:rPr lang="de-DE" dirty="0" smtClean="0"/>
              <a:t>von </a:t>
            </a:r>
            <a:r>
              <a:rPr lang="de-DE" dirty="0"/>
              <a:t>WEA und Landschaftsschutz</a:t>
            </a:r>
          </a:p>
          <a:p>
            <a:pPr marL="180975" indent="-180975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smtClean="0"/>
              <a:t>Effizienzsteigerung </a:t>
            </a:r>
            <a:r>
              <a:rPr lang="de-DE" dirty="0"/>
              <a:t>von </a:t>
            </a:r>
            <a:r>
              <a:rPr lang="de-DE" dirty="0" smtClean="0"/>
              <a:t>WEA </a:t>
            </a:r>
            <a:r>
              <a:rPr lang="de-DE" b="1" u="sng" dirty="0" smtClean="0"/>
              <a:t>heute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nicht </a:t>
            </a:r>
            <a:r>
              <a:rPr lang="de-DE" dirty="0"/>
              <a:t>nur durch </a:t>
            </a:r>
            <a:r>
              <a:rPr lang="de-DE" dirty="0" smtClean="0"/>
              <a:t>Fläche, sondern </a:t>
            </a:r>
            <a:r>
              <a:rPr lang="de-DE" dirty="0"/>
              <a:t>vor allem auch </a:t>
            </a:r>
            <a:r>
              <a:rPr lang="de-DE" dirty="0" smtClean="0"/>
              <a:t>durch technische </a:t>
            </a:r>
            <a:r>
              <a:rPr lang="de-DE" dirty="0"/>
              <a:t>Entwicklung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(Sicherung </a:t>
            </a:r>
            <a:r>
              <a:rPr lang="de-DE" dirty="0"/>
              <a:t>„substantieller Raum“ </a:t>
            </a:r>
            <a:r>
              <a:rPr lang="de-DE" dirty="0" smtClean="0"/>
              <a:t>für Energiegewinnung durch </a:t>
            </a:r>
            <a:r>
              <a:rPr lang="de-DE" dirty="0"/>
              <a:t>WEA)</a:t>
            </a:r>
          </a:p>
        </p:txBody>
      </p:sp>
      <p:sp>
        <p:nvSpPr>
          <p:cNvPr id="8" name="Rechteck 7"/>
          <p:cNvSpPr/>
          <p:nvPr/>
        </p:nvSpPr>
        <p:spPr>
          <a:xfrm>
            <a:off x="416496" y="5661248"/>
            <a:ext cx="9073008" cy="96436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>
                <a:solidFill>
                  <a:srgbClr val="FF0000"/>
                </a:solidFill>
              </a:rPr>
              <a:t>Lösung:</a:t>
            </a:r>
          </a:p>
          <a:p>
            <a:pPr>
              <a:lnSpc>
                <a:spcPct val="150000"/>
              </a:lnSpc>
            </a:pPr>
            <a:r>
              <a:rPr lang="de-DE" dirty="0"/>
              <a:t>Konzentrationszonen möglichst außerhalb von Landschaftsschutzgebieten suchen</a:t>
            </a:r>
          </a:p>
        </p:txBody>
      </p:sp>
    </p:spTree>
    <p:extLst>
      <p:ext uri="{BB962C8B-B14F-4D97-AF65-F5344CB8AC3E}">
        <p14:creationId xmlns:p14="http://schemas.microsoft.com/office/powerpoint/2010/main" val="30935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464" y="116632"/>
            <a:ext cx="962737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700" b="1" dirty="0" smtClean="0">
                <a:solidFill>
                  <a:srgbClr val="FF0000"/>
                </a:solidFill>
              </a:rPr>
              <a:t>2. Vertiefte Untersuchungen zum Artenschutz notwendig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Nach § 44 I des </a:t>
            </a:r>
            <a:r>
              <a:rPr lang="de-DE" b="1" dirty="0" smtClean="0">
                <a:solidFill>
                  <a:srgbClr val="00B050"/>
                </a:solidFill>
              </a:rPr>
              <a:t>Bundesnaturschutzgesetzes</a:t>
            </a:r>
            <a:r>
              <a:rPr lang="de-DE" b="1" dirty="0" smtClean="0"/>
              <a:t> </a:t>
            </a:r>
            <a:r>
              <a:rPr lang="de-DE" dirty="0" smtClean="0"/>
              <a:t>ist es bei </a:t>
            </a:r>
            <a:r>
              <a:rPr lang="de-DE" b="1" dirty="0" smtClean="0"/>
              <a:t>„besonders geschützten Arten“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verboten</a:t>
            </a:r>
            <a:r>
              <a:rPr lang="de-DE" dirty="0" smtClean="0"/>
              <a:t>, diese </a:t>
            </a:r>
            <a:r>
              <a:rPr lang="de-DE" b="1" dirty="0" smtClean="0"/>
              <a:t>„zu verletzen oder zu töten“, „den Erhaltungszustand der lokalen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Population einer Art zu verschlechtern“ </a:t>
            </a:r>
            <a:r>
              <a:rPr lang="de-DE" dirty="0" smtClean="0"/>
              <a:t>und</a:t>
            </a:r>
            <a:r>
              <a:rPr lang="de-DE" b="1" dirty="0" smtClean="0"/>
              <a:t> „Fortpflanzungsstätten … zu zerstören“.</a:t>
            </a:r>
          </a:p>
        </p:txBody>
      </p:sp>
      <p:pic>
        <p:nvPicPr>
          <p:cNvPr id="3" name="Picture 3" descr="D:\aapacyna\LSV\Windenergie\Fotos\Turmanl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880" y="2111286"/>
            <a:ext cx="2088232" cy="458179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432720" y="2420888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Turmfalke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34452" y="24928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Feldlerche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725773" y="5733256"/>
            <a:ext cx="9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Großer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Abend-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segler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0508" y="602128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Steinkäuze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2" name="Grafik 11" descr="C:\Users\Michael\Documents\aapacyna\LSV\Windenergie\Fauna\Rotmilan\Rotmilan Nähe Rösberg17.09.2020 G. Scholz\Rotmilan Günter Scholz 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128" y="4293096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6537176" y="623731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Rotmilan bei Rösberg</a:t>
            </a:r>
            <a:endParaRPr lang="de-DE" b="1" dirty="0"/>
          </a:p>
        </p:txBody>
      </p:sp>
      <p:pic>
        <p:nvPicPr>
          <p:cNvPr id="14" name="Grafik 13" descr="C:\Users\Michael\Documents\aapacyna\LSV\Windenergie\Fauna\Fotos Robin Hau\Robin Hau Kolkrab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0472" y="4005064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741964" y="595102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Kolkrabe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bei Merten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6" name="Grafik 15" descr="C:\Users\Michael\Documents\aapacyna\LSV\Windenergie\Fauna\Fotos Robin Hau\Wiesenweihe m 30.4.2021.jpe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2132856"/>
            <a:ext cx="35283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344488" y="3419708"/>
            <a:ext cx="335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Wiesenweihe bei Hemmerich</a:t>
            </a:r>
            <a:endParaRPr lang="de-DE" b="1" dirty="0"/>
          </a:p>
        </p:txBody>
      </p:sp>
      <p:pic>
        <p:nvPicPr>
          <p:cNvPr id="18" name="Grafik 17" descr="C:\Users\Michael\Documents\aapacyna\LSV\Windenergie\Fauna\Fotos Robin Hau\Rohrweihe 11.6.2021.jpe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128" y="2132856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6177136" y="2350621"/>
            <a:ext cx="1552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Rohrweihe</a:t>
            </a:r>
          </a:p>
          <a:p>
            <a:r>
              <a:rPr lang="de-DE" b="1" dirty="0" smtClean="0"/>
              <a:t>auf der Ville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790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12640" y="256490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Kraniche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92960" y="6300028"/>
            <a:ext cx="133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Wildgänse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7969" y="188640"/>
            <a:ext cx="97315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300" b="1" dirty="0" smtClean="0">
                <a:solidFill>
                  <a:srgbClr val="FF0000"/>
                </a:solidFill>
              </a:rPr>
              <a:t>Vogelzug-Routen führen über den Ville-Rücken.</a:t>
            </a:r>
            <a:endParaRPr lang="de-DE" sz="33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0473" y="2132856"/>
            <a:ext cx="964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bewölktem Himmel ziehen Vögel unterhalb der Wolkendecke - auf der Ville-Höhe deutlich niedriger als über der Rheinebene. Nachtzieher sind besonders gefährdet. Viele Zugvögel rasten auf der Ville.</a:t>
            </a:r>
            <a:endParaRPr lang="de-DE" dirty="0"/>
          </a:p>
        </p:txBody>
      </p:sp>
      <p:pic>
        <p:nvPicPr>
          <p:cNvPr id="8" name="Grafik 7" descr="C:\Users\Michael\Documents\aapacyna\LSV\Windenergie\Fauna\Fotos Weißstörche Michael Wingen Ursula Schiffer 7.9.2017\Weißstörche Mertener Fernsehturm 7.9.201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80" y="3140968"/>
            <a:ext cx="28083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C:\Users\Michael\Documents\aapacyna\LSV\Windenergie\Fauna\Fotos Robin Hau\Graugänse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836712"/>
            <a:ext cx="47525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C:\Users\Michael\Documents\aapacyna\LSV\Windenergie\Fauna\Vögel bei Rösberg Günter Scholz\GZ_65A432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836712"/>
            <a:ext cx="47513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776536" y="1700808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Graugänse über der Ville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72292" y="1052736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Kiebitze </a:t>
            </a:r>
          </a:p>
          <a:p>
            <a:r>
              <a:rPr lang="de-DE" b="1" dirty="0" smtClean="0"/>
              <a:t>beim</a:t>
            </a:r>
          </a:p>
          <a:p>
            <a:r>
              <a:rPr lang="de-DE" b="1" dirty="0" smtClean="0"/>
              <a:t>Durchzug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92560" y="5397023"/>
            <a:ext cx="1697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Weißstörche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rasten auf 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dem Mertener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Fernsehturm 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5" name="Grafik 14" descr="C:\Users\Michael\Documents\aapacyna\LSV\Windenergie\Fauna\Vögel bei Rösberg Günter Scholz\GZ_MG_496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912" y="2852936"/>
            <a:ext cx="56166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7761312" y="4581128"/>
            <a:ext cx="1565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Kraniche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über dem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Ville-Rücken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SV A4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A4-Papier (210x297 mm)</PresentationFormat>
  <Paragraphs>162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LSV A4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Benninghaus</dc:creator>
  <cp:lastModifiedBy>Klaus</cp:lastModifiedBy>
  <cp:revision>276</cp:revision>
  <dcterms:created xsi:type="dcterms:W3CDTF">2006-05-29T19:11:35Z</dcterms:created>
  <dcterms:modified xsi:type="dcterms:W3CDTF">2021-08-15T14:07:52Z</dcterms:modified>
</cp:coreProperties>
</file>